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83" r:id="rId3"/>
    <p:sldId id="284" r:id="rId4"/>
    <p:sldId id="285" r:id="rId5"/>
    <p:sldId id="286" r:id="rId6"/>
    <p:sldId id="265" r:id="rId7"/>
    <p:sldId id="287" r:id="rId8"/>
    <p:sldId id="288" r:id="rId9"/>
    <p:sldId id="289" r:id="rId10"/>
    <p:sldId id="290" r:id="rId11"/>
    <p:sldId id="280" r:id="rId12"/>
    <p:sldId id="281" r:id="rId13"/>
    <p:sldId id="28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93" d="100"/>
          <a:sy n="93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05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Rigid Body Transformations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both interpretations yield the same transformation</a:t>
            </a:r>
            <a:endParaRPr lang="en-US" dirty="0"/>
          </a:p>
        </p:txBody>
      </p:sp>
      <p:graphicFrame>
        <p:nvGraphicFramePr>
          <p:cNvPr id="113666" name="Object 12"/>
          <p:cNvGraphicFramePr>
            <a:graphicFrameLocks noChangeAspect="1"/>
          </p:cNvGraphicFramePr>
          <p:nvPr/>
        </p:nvGraphicFramePr>
        <p:xfrm>
          <a:off x="2057400" y="1524000"/>
          <a:ext cx="5029200" cy="4756150"/>
        </p:xfrm>
        <a:graphic>
          <a:graphicData uri="http://schemas.openxmlformats.org/presentationml/2006/ole">
            <p:oleObj spid="_x0000_s113666" name="Equation" r:id="rId3" imgW="2514600" imgH="2070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every rigid-body transformation can be represented as a rotation followed by a translation </a:t>
            </a:r>
            <a:r>
              <a:rPr lang="en-CA" i="1" dirty="0" smtClean="0"/>
              <a:t>in the same frame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as a 4x4 matrix</a:t>
            </a:r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r>
              <a:rPr lang="en-CA" dirty="0" smtClean="0"/>
              <a:t>	where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is a 3x3 rotation matrix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 is a 3x1 translation vector</a:t>
            </a:r>
            <a:endParaRPr lang="en-US" dirty="0"/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3048000" y="2373312"/>
          <a:ext cx="2336800" cy="1055688"/>
        </p:xfrm>
        <a:graphic>
          <a:graphicData uri="http://schemas.openxmlformats.org/presentationml/2006/ole">
            <p:oleObj spid="_x0000_s89090" name="Equation" r:id="rId3" imgW="11682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some frame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points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 lvl="1"/>
            <a:r>
              <a:rPr lang="en-CA" dirty="0" smtClean="0"/>
              <a:t>vectors</a:t>
            </a:r>
            <a:endParaRPr lang="en-US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1270000" y="1981200"/>
          <a:ext cx="1320800" cy="1114425"/>
        </p:xfrm>
        <a:graphic>
          <a:graphicData uri="http://schemas.openxmlformats.org/presentationml/2006/ole">
            <p:oleObj spid="_x0000_s90114" name="Equation" r:id="rId3" imgW="660240" imgH="482400" progId="Equation.3">
              <p:embed/>
            </p:oleObj>
          </a:graphicData>
        </a:graphic>
      </p:graphicFrame>
      <p:graphicFrame>
        <p:nvGraphicFramePr>
          <p:cNvPr id="90115" name="Object 3"/>
          <p:cNvGraphicFramePr>
            <a:graphicFrameLocks noChangeAspect="1"/>
          </p:cNvGraphicFramePr>
          <p:nvPr/>
        </p:nvGraphicFramePr>
        <p:xfrm>
          <a:off x="1308100" y="4191000"/>
          <a:ext cx="1244600" cy="1114425"/>
        </p:xfrm>
        <a:graphic>
          <a:graphicData uri="http://schemas.openxmlformats.org/presentationml/2006/ole">
            <p:oleObj spid="_x0000_s90115" name="Equation" r:id="rId4" imgW="62208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Transformation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inverse of a transformation undoes the original transformation</a:t>
            </a:r>
          </a:p>
          <a:p>
            <a:pPr lvl="1"/>
            <a:r>
              <a:rPr lang="en-CA" dirty="0" smtClean="0"/>
              <a:t>if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then</a:t>
            </a:r>
            <a:endParaRPr lang="en-US" dirty="0"/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1143000" y="2057400"/>
          <a:ext cx="2336800" cy="1055687"/>
        </p:xfrm>
        <a:graphic>
          <a:graphicData uri="http://schemas.openxmlformats.org/presentationml/2006/ole">
            <p:oleObj spid="_x0000_s91138" name="Equation" r:id="rId3" imgW="1168200" imgH="457200" progId="Equation.3">
              <p:embed/>
            </p:oleObj>
          </a:graphicData>
        </a:graphic>
      </p:graphicFrame>
      <p:graphicFrame>
        <p:nvGraphicFramePr>
          <p:cNvPr id="91139" name="Object 3"/>
          <p:cNvGraphicFramePr>
            <a:graphicFrameLocks noChangeAspect="1"/>
          </p:cNvGraphicFramePr>
          <p:nvPr/>
        </p:nvGraphicFramePr>
        <p:xfrm>
          <a:off x="1143000" y="3886200"/>
          <a:ext cx="3149600" cy="1114425"/>
        </p:xfrm>
        <a:graphic>
          <a:graphicData uri="http://schemas.openxmlformats.org/presentationml/2006/ole">
            <p:oleObj spid="_x0000_s91139" name="Equation" r:id="rId4" imgW="157464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translation represented by a vector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vector addition</a:t>
            </a:r>
          </a:p>
          <a:p>
            <a:r>
              <a:rPr lang="en-US" dirty="0" smtClean="0"/>
              <a:t>rotation represented by a matrix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matrix-matrix and matrix-vector multiplication</a:t>
            </a:r>
          </a:p>
          <a:p>
            <a:r>
              <a:rPr lang="en-US" dirty="0" smtClean="0"/>
              <a:t>convenient to have a uniform representation of translation and rotation</a:t>
            </a:r>
          </a:p>
          <a:p>
            <a:pPr lvl="1"/>
            <a:r>
              <a:rPr lang="en-US" dirty="0" smtClean="0"/>
              <a:t>obviously vector addition will not work for rotation</a:t>
            </a:r>
          </a:p>
          <a:p>
            <a:pPr lvl="1"/>
            <a:r>
              <a:rPr lang="en-US" dirty="0" smtClean="0"/>
              <a:t>can we use matrix multiplication to represent translation?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moving a point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  by a translation vector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/>
              <a:t> </a:t>
            </a:r>
          </a:p>
        </p:txBody>
      </p:sp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2235200" y="1635125"/>
          <a:ext cx="3962400" cy="1641475"/>
        </p:xfrm>
        <a:graphic>
          <a:graphicData uri="http://schemas.openxmlformats.org/presentationml/2006/ole">
            <p:oleObj spid="_x0000_s107522" name="Equation" r:id="rId3" imgW="1981080" imgH="711000" progId="Equation.3">
              <p:embed/>
            </p:oleObj>
          </a:graphicData>
        </a:graphic>
      </p:graphicFrame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2603500" y="3768725"/>
          <a:ext cx="3479800" cy="1641475"/>
        </p:xfrm>
        <a:graphic>
          <a:graphicData uri="http://schemas.openxmlformats.org/presentationml/2006/ole">
            <p:oleObj spid="_x0000_s107523" name="Equation" r:id="rId4" imgW="1739880" imgH="7110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11515" y="5867400"/>
            <a:ext cx="752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possible as matrix-vector multiplication always leaves the origin unchanged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an augmented vector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/>
              <a:t> and an augmented matrix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/>
              <a:t> </a:t>
            </a:r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4673600" y="1471612"/>
          <a:ext cx="2514600" cy="2109788"/>
        </p:xfrm>
        <a:graphic>
          <a:graphicData uri="http://schemas.openxmlformats.org/presentationml/2006/ole">
            <p:oleObj spid="_x0000_s108547" name="Equation" r:id="rId3" imgW="1257120" imgH="914400" progId="Equation.3">
              <p:embed/>
            </p:oleObj>
          </a:graphicData>
        </a:graphic>
      </p:graphicFrame>
      <p:graphicFrame>
        <p:nvGraphicFramePr>
          <p:cNvPr id="108548" name="Object 4"/>
          <p:cNvGraphicFramePr>
            <a:graphicFrameLocks noChangeAspect="1"/>
          </p:cNvGraphicFramePr>
          <p:nvPr/>
        </p:nvGraphicFramePr>
        <p:xfrm>
          <a:off x="2501900" y="1447800"/>
          <a:ext cx="1320800" cy="2111375"/>
        </p:xfrm>
        <a:graphic>
          <a:graphicData uri="http://schemas.openxmlformats.org/presentationml/2006/ole">
            <p:oleObj spid="_x0000_s108548" name="Equation" r:id="rId4" imgW="660240" imgH="914400" progId="Equation.3">
              <p:embed/>
            </p:oleObj>
          </a:graphicData>
        </a:graphic>
      </p:graphicFrame>
      <p:graphicFrame>
        <p:nvGraphicFramePr>
          <p:cNvPr id="108549" name="Object 5"/>
          <p:cNvGraphicFramePr>
            <a:graphicFrameLocks noChangeAspect="1"/>
          </p:cNvGraphicFramePr>
          <p:nvPr/>
        </p:nvGraphicFramePr>
        <p:xfrm>
          <a:off x="2133600" y="4062412"/>
          <a:ext cx="4851400" cy="2109788"/>
        </p:xfrm>
        <a:graphic>
          <a:graphicData uri="http://schemas.openxmlformats.org/presentationml/2006/ole">
            <p:oleObj spid="_x0000_s108549" name="Equation" r:id="rId5" imgW="242568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augmented form of a rotation matrix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3x3</a:t>
            </a:r>
            <a:r>
              <a:rPr lang="en-US" dirty="0" smtClean="0"/>
              <a:t> </a:t>
            </a:r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3124200" y="1447800"/>
          <a:ext cx="2895600" cy="2111375"/>
        </p:xfrm>
        <a:graphic>
          <a:graphicData uri="http://schemas.openxmlformats.org/presentationml/2006/ole">
            <p:oleObj spid="_x0000_s109570" name="Equation" r:id="rId3" imgW="1447560" imgH="914400" progId="Equation.3">
              <p:embed/>
            </p:oleObj>
          </a:graphicData>
        </a:graphic>
      </p:graphicFrame>
      <p:graphicFrame>
        <p:nvGraphicFramePr>
          <p:cNvPr id="109573" name="Object 3"/>
          <p:cNvGraphicFramePr>
            <a:graphicFrameLocks noChangeAspect="1"/>
          </p:cNvGraphicFramePr>
          <p:nvPr/>
        </p:nvGraphicFramePr>
        <p:xfrm>
          <a:off x="1943100" y="3886200"/>
          <a:ext cx="5257800" cy="2111375"/>
        </p:xfrm>
        <a:graphic>
          <a:graphicData uri="http://schemas.openxmlformats.org/presentationml/2006/ole">
            <p:oleObj spid="_x0000_s109573" name="Equation" r:id="rId4" imgW="262872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1/12/2012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209800" y="34290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713706" y="29337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1336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3962400" y="5105400"/>
          <a:ext cx="304800" cy="381000"/>
        </p:xfrm>
        <a:graphic>
          <a:graphicData uri="http://schemas.openxmlformats.org/presentationml/2006/ole">
            <p:oleObj spid="_x0000_s52229" name="Equation" r:id="rId3" imgW="152280" imgH="16488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1524000" y="34290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4800600" y="1752600"/>
            <a:ext cx="762000" cy="609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rot="16200000" flipV="1">
            <a:off x="4190205" y="1753395"/>
            <a:ext cx="915196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/>
          </p:cNvSpPr>
          <p:nvPr/>
        </p:nvSpPr>
        <p:spPr>
          <a:xfrm>
            <a:off x="4724400" y="2286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4800600" y="2362202"/>
            <a:ext cx="914400" cy="1523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6286501" y="4762501"/>
            <a:ext cx="761998" cy="762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704806" y="3886200"/>
            <a:ext cx="610394" cy="53419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629400" y="43434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 rot="10800000">
            <a:off x="5867400" y="4267200"/>
            <a:ext cx="838200" cy="15240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4191000" y="4876800"/>
            <a:ext cx="152400" cy="152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>
            <a:endCxn id="30" idx="3"/>
          </p:cNvCxnSpPr>
          <p:nvPr/>
        </p:nvCxnSpPr>
        <p:spPr>
          <a:xfrm flipV="1">
            <a:off x="2209800" y="2416082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cxnSpLocks/>
            <a:endCxn id="40" idx="0"/>
          </p:cNvCxnSpPr>
          <p:nvPr/>
        </p:nvCxnSpPr>
        <p:spPr>
          <a:xfrm rot="16200000" flipH="1">
            <a:off x="4762500" y="2400300"/>
            <a:ext cx="1981200" cy="19050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3276600" y="2292350"/>
          <a:ext cx="431800" cy="527050"/>
        </p:xfrm>
        <a:graphic>
          <a:graphicData uri="http://schemas.openxmlformats.org/presentationml/2006/ole">
            <p:oleObj spid="_x0000_s52236" name="Equation" r:id="rId4" imgW="215640" imgH="228600" progId="Equation.3">
              <p:embed/>
            </p:oleObj>
          </a:graphicData>
        </a:graphic>
      </p:graphicFrame>
      <p:graphicFrame>
        <p:nvGraphicFramePr>
          <p:cNvPr id="52237" name="Object 13"/>
          <p:cNvGraphicFramePr>
            <a:graphicFrameLocks noChangeAspect="1"/>
          </p:cNvGraphicFramePr>
          <p:nvPr/>
        </p:nvGraphicFramePr>
        <p:xfrm>
          <a:off x="5842000" y="2901950"/>
          <a:ext cx="431800" cy="527050"/>
        </p:xfrm>
        <a:graphic>
          <a:graphicData uri="http://schemas.openxmlformats.org/presentationml/2006/ole">
            <p:oleObj spid="_x0000_s52237" name="Equation" r:id="rId5" imgW="215640" imgH="228600" progId="Equation.3">
              <p:embed/>
            </p:oleObj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1524000" y="30596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050703" y="19812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096000" y="44196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{2}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1/12/2012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is a rotated and translated relative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</a:t>
            </a:r>
          </a:p>
          <a:p>
            <a:r>
              <a:rPr lang="en-US" dirty="0" smtClean="0"/>
              <a:t>what is the pose (the orientation and position) of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</a:t>
            </a:r>
            <a:r>
              <a:rPr lang="en-US" dirty="0" smtClean="0"/>
              <a:t>expressed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US" dirty="0" smtClean="0"/>
              <a:t> ?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209800" y="51816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713706" y="46863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133600" y="5105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1524000" y="51816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4800600" y="3505200"/>
            <a:ext cx="762000" cy="609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rot="16200000" flipV="1">
            <a:off x="4190205" y="3505995"/>
            <a:ext cx="915196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/>
          </p:cNvSpPr>
          <p:nvPr/>
        </p:nvSpPr>
        <p:spPr>
          <a:xfrm>
            <a:off x="4724400" y="4038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4800600" y="4114802"/>
            <a:ext cx="914400" cy="1523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30" idx="3"/>
          </p:cNvCxnSpPr>
          <p:nvPr/>
        </p:nvCxnSpPr>
        <p:spPr>
          <a:xfrm flipV="1">
            <a:off x="2209800" y="4168682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3352800" y="4103688"/>
          <a:ext cx="279400" cy="409575"/>
        </p:xfrm>
        <a:graphic>
          <a:graphicData uri="http://schemas.openxmlformats.org/presentationml/2006/ole">
            <p:oleObj spid="_x0000_s110595" name="Equation" r:id="rId3" imgW="139680" imgH="177480" progId="Equation.3">
              <p:embed/>
            </p:oleObj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1524000" y="48122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050703" y="3733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0597" name="Object 12"/>
          <p:cNvGraphicFramePr>
            <a:graphicFrameLocks noChangeAspect="1"/>
          </p:cNvGraphicFramePr>
          <p:nvPr/>
        </p:nvGraphicFramePr>
        <p:xfrm>
          <a:off x="4165600" y="2286000"/>
          <a:ext cx="812800" cy="527050"/>
        </p:xfrm>
        <a:graphic>
          <a:graphicData uri="http://schemas.openxmlformats.org/presentationml/2006/ole">
            <p:oleObj spid="_x0000_s110597" name="Equation" r:id="rId4" imgW="4060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Arrow Connector 41"/>
          <p:cNvCxnSpPr/>
          <p:nvPr/>
        </p:nvCxnSpPr>
        <p:spPr>
          <a:xfrm flipV="1">
            <a:off x="7467600" y="4800600"/>
            <a:ext cx="914400" cy="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6971506" y="4305300"/>
            <a:ext cx="991396" cy="79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7391400" y="4724400"/>
            <a:ext cx="152400" cy="1524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0800000" flipV="1">
            <a:off x="6781800" y="4800602"/>
            <a:ext cx="685800" cy="60959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1/12/2012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we use the moving frame interpretation (</a:t>
            </a:r>
            <a:r>
              <a:rPr lang="en-US" dirty="0" err="1" smtClean="0"/>
              <a:t>postmultiply</a:t>
            </a:r>
            <a:r>
              <a:rPr lang="en-US" dirty="0" smtClean="0"/>
              <a:t> transformation matrices)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translate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r>
              <a:rPr lang="en-US" dirty="0" smtClean="0"/>
              <a:t>to get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0’}</a:t>
            </a:r>
            <a:r>
              <a:rPr lang="en-US" dirty="0" smtClean="0"/>
              <a:t> 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and then rotate in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0’}</a:t>
            </a:r>
            <a:r>
              <a:rPr lang="en-US" dirty="0" smtClean="0"/>
              <a:t> to get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876800" y="58674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4380706" y="53721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800600" y="579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4191000" y="58674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7467600" y="4191000"/>
            <a:ext cx="762000" cy="609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rot="16200000" flipV="1">
            <a:off x="6857205" y="4191795"/>
            <a:ext cx="915196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/>
          </p:cNvSpPr>
          <p:nvPr/>
        </p:nvSpPr>
        <p:spPr>
          <a:xfrm>
            <a:off x="7391400" y="4724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7467600" y="4800602"/>
            <a:ext cx="914400" cy="1523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30" idx="3"/>
          </p:cNvCxnSpPr>
          <p:nvPr/>
        </p:nvCxnSpPr>
        <p:spPr>
          <a:xfrm flipV="1">
            <a:off x="4876800" y="4854482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6019800" y="4789488"/>
          <a:ext cx="279400" cy="409575"/>
        </p:xfrm>
        <a:graphic>
          <a:graphicData uri="http://schemas.openxmlformats.org/presentationml/2006/ole">
            <p:oleObj spid="_x0000_s111618" name="Equation" r:id="rId3" imgW="139680" imgH="177480" progId="Equation.3">
              <p:embed/>
            </p:oleObj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4191000" y="54980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543800" y="4876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0597" name="Object 12"/>
          <p:cNvGraphicFramePr>
            <a:graphicFrameLocks noChangeAspect="1"/>
          </p:cNvGraphicFramePr>
          <p:nvPr/>
        </p:nvGraphicFramePr>
        <p:xfrm>
          <a:off x="6261100" y="1625600"/>
          <a:ext cx="482600" cy="584200"/>
        </p:xfrm>
        <a:graphic>
          <a:graphicData uri="http://schemas.openxmlformats.org/presentationml/2006/ole">
            <p:oleObj spid="_x0000_s111619" name="Equation" r:id="rId4" imgW="241200" imgH="253800" progId="Equation.3">
              <p:embed/>
            </p:oleObj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1219200" y="46482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723106" y="41529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143000" y="4572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10800000" flipV="1">
            <a:off x="533400" y="46482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1219200" y="3635282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12"/>
          <p:cNvGraphicFramePr>
            <a:graphicFrameLocks noChangeAspect="1"/>
          </p:cNvGraphicFramePr>
          <p:nvPr/>
        </p:nvGraphicFramePr>
        <p:xfrm>
          <a:off x="2362200" y="3568699"/>
          <a:ext cx="279400" cy="411163"/>
        </p:xfrm>
        <a:graphic>
          <a:graphicData uri="http://schemas.openxmlformats.org/presentationml/2006/ole">
            <p:oleObj spid="_x0000_s111620" name="Equation" r:id="rId5" imgW="139680" imgH="177480" progId="Equation.3">
              <p:embed/>
            </p:oleObj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533400" y="42788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810000" y="3657599"/>
            <a:ext cx="914400" cy="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 flipH="1" flipV="1">
            <a:off x="3313906" y="3162299"/>
            <a:ext cx="991396" cy="79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3733800" y="3581399"/>
            <a:ext cx="152400" cy="1524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 rot="10800000" flipV="1">
            <a:off x="3124200" y="3657601"/>
            <a:ext cx="685800" cy="60959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124200" y="3288267"/>
            <a:ext cx="59824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0’}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81800" y="4495800"/>
            <a:ext cx="59824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0’}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09600" y="556260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352800" y="609600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graphicFrame>
        <p:nvGraphicFramePr>
          <p:cNvPr id="111621" name="Object 12"/>
          <p:cNvGraphicFramePr>
            <a:graphicFrameLocks noChangeAspect="1"/>
          </p:cNvGraphicFramePr>
          <p:nvPr/>
        </p:nvGraphicFramePr>
        <p:xfrm>
          <a:off x="6248400" y="2133600"/>
          <a:ext cx="914400" cy="584200"/>
        </p:xfrm>
        <a:graphic>
          <a:graphicData uri="http://schemas.openxmlformats.org/presentationml/2006/ole">
            <p:oleObj spid="_x0000_s111621" name="Equation" r:id="rId6" imgW="45720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1/12/2012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we use the fixed frame interpretation (</a:t>
            </a:r>
            <a:r>
              <a:rPr lang="en-US" dirty="0" err="1" smtClean="0"/>
              <a:t>premultiply</a:t>
            </a:r>
            <a:r>
              <a:rPr lang="en-US" dirty="0" smtClean="0"/>
              <a:t> transformation matrices)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rotate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US" dirty="0" smtClean="0"/>
              <a:t> to get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0’}</a:t>
            </a:r>
            <a:r>
              <a:rPr lang="en-US" dirty="0" smtClean="0"/>
              <a:t> 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and then translate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 </a:t>
            </a:r>
            <a:r>
              <a:rPr lang="en-US" dirty="0" smtClean="0"/>
              <a:t>in to get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876800" y="58674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4380706" y="53721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800600" y="579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4191000" y="58674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1219200" y="4038599"/>
            <a:ext cx="762000" cy="60960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rot="16200000" flipV="1">
            <a:off x="608805" y="4039394"/>
            <a:ext cx="915196" cy="30400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/>
          </p:cNvSpPr>
          <p:nvPr/>
        </p:nvSpPr>
        <p:spPr>
          <a:xfrm>
            <a:off x="1143000" y="4571999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1219200" y="4648201"/>
            <a:ext cx="914400" cy="15239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4876800" y="4854480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6019800" y="4789488"/>
          <a:ext cx="279400" cy="409575"/>
        </p:xfrm>
        <a:graphic>
          <a:graphicData uri="http://schemas.openxmlformats.org/presentationml/2006/ole">
            <p:oleObj spid="_x0000_s112642" name="Equation" r:id="rId3" imgW="139680" imgH="177480" progId="Equation.3">
              <p:embed/>
            </p:oleObj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4191000" y="54980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0597" name="Object 12"/>
          <p:cNvGraphicFramePr>
            <a:graphicFrameLocks noChangeAspect="1"/>
          </p:cNvGraphicFramePr>
          <p:nvPr/>
        </p:nvGraphicFramePr>
        <p:xfrm>
          <a:off x="6781800" y="1676400"/>
          <a:ext cx="304800" cy="379413"/>
        </p:xfrm>
        <a:graphic>
          <a:graphicData uri="http://schemas.openxmlformats.org/presentationml/2006/ole">
            <p:oleObj spid="_x0000_s112643" name="Equation" r:id="rId4" imgW="152280" imgH="164880" progId="Equation.3">
              <p:embed/>
            </p:oleObj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1219200" y="46482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723106" y="41529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143000" y="4572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10800000" flipV="1">
            <a:off x="533400" y="46482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3400" y="42788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19200" y="4800599"/>
            <a:ext cx="59824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0’}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Straight Arrow Connector 54"/>
          <p:cNvCxnSpPr>
            <a:cxnSpLocks/>
          </p:cNvCxnSpPr>
          <p:nvPr/>
        </p:nvCxnSpPr>
        <p:spPr>
          <a:xfrm flipV="1">
            <a:off x="4876800" y="5257800"/>
            <a:ext cx="762000" cy="60960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cxnSpLocks/>
          </p:cNvCxnSpPr>
          <p:nvPr/>
        </p:nvCxnSpPr>
        <p:spPr>
          <a:xfrm rot="16200000" flipV="1">
            <a:off x="4266405" y="5258595"/>
            <a:ext cx="915196" cy="30400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>
            <a:spLocks/>
          </p:cNvSpPr>
          <p:nvPr/>
        </p:nvSpPr>
        <p:spPr>
          <a:xfrm>
            <a:off x="4800600" y="5791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Arrow Connector 58"/>
          <p:cNvCxnSpPr>
            <a:cxnSpLocks/>
          </p:cNvCxnSpPr>
          <p:nvPr/>
        </p:nvCxnSpPr>
        <p:spPr>
          <a:xfrm>
            <a:off x="4876800" y="5867402"/>
            <a:ext cx="914400" cy="15239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4876800" y="5867401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 flipH="1" flipV="1">
            <a:off x="4380706" y="5372101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4800600" y="579120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4876800" y="6019800"/>
            <a:ext cx="59824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0’}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6" name="Straight Arrow Connector 65"/>
          <p:cNvCxnSpPr>
            <a:cxnSpLocks/>
          </p:cNvCxnSpPr>
          <p:nvPr/>
        </p:nvCxnSpPr>
        <p:spPr>
          <a:xfrm flipV="1">
            <a:off x="7467600" y="4191000"/>
            <a:ext cx="762000" cy="609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cxnSpLocks/>
          </p:cNvCxnSpPr>
          <p:nvPr/>
        </p:nvCxnSpPr>
        <p:spPr>
          <a:xfrm rot="16200000" flipV="1">
            <a:off x="6857205" y="4191795"/>
            <a:ext cx="915196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>
            <a:spLocks/>
          </p:cNvSpPr>
          <p:nvPr/>
        </p:nvSpPr>
        <p:spPr>
          <a:xfrm>
            <a:off x="7391400" y="4724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>
            <a:cxnSpLocks/>
          </p:cNvCxnSpPr>
          <p:nvPr/>
        </p:nvCxnSpPr>
        <p:spPr>
          <a:xfrm>
            <a:off x="7467600" y="4800602"/>
            <a:ext cx="914400" cy="1523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7391400" y="4724401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7467600" y="4953000"/>
            <a:ext cx="5212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09600" y="556260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3352800" y="609600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graphicFrame>
        <p:nvGraphicFramePr>
          <p:cNvPr id="112646" name="Object 12"/>
          <p:cNvGraphicFramePr>
            <a:graphicFrameLocks noChangeAspect="1"/>
          </p:cNvGraphicFramePr>
          <p:nvPr/>
        </p:nvGraphicFramePr>
        <p:xfrm>
          <a:off x="6540500" y="2162175"/>
          <a:ext cx="584200" cy="466725"/>
        </p:xfrm>
        <a:graphic>
          <a:graphicData uri="http://schemas.openxmlformats.org/presentationml/2006/ole">
            <p:oleObj spid="_x0000_s112646" name="Equation" r:id="rId5" imgW="2919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978</TotalTime>
  <Words>353</Words>
  <Application>Microsoft Office PowerPoint</Application>
  <PresentationFormat>On-screen Show (4:3)</PresentationFormat>
  <Paragraphs>99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Origin</vt:lpstr>
      <vt:lpstr>Equation</vt:lpstr>
      <vt:lpstr>Microsoft Equation 3.0</vt:lpstr>
      <vt:lpstr>Day 05</vt:lpstr>
      <vt:lpstr>Homogeneous Representation</vt:lpstr>
      <vt:lpstr>Homogeneous Representation</vt:lpstr>
      <vt:lpstr>Homogeneous Representation</vt:lpstr>
      <vt:lpstr>Homogeneous Representation</vt:lpstr>
      <vt:lpstr>Rigid Body Transformations in 3D</vt:lpstr>
      <vt:lpstr>Rigid Body Transformations in 3D</vt:lpstr>
      <vt:lpstr>Rigid Body Transformations in 3D</vt:lpstr>
      <vt:lpstr>Rigid Body Transformations in 3D</vt:lpstr>
      <vt:lpstr>Rigid Body Transformations in 3D</vt:lpstr>
      <vt:lpstr>Homogeneous Representation</vt:lpstr>
      <vt:lpstr>Homogeneous Representation</vt:lpstr>
      <vt:lpstr>Inverse Transformation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18</cp:revision>
  <dcterms:created xsi:type="dcterms:W3CDTF">2011-01-07T01:27:12Z</dcterms:created>
  <dcterms:modified xsi:type="dcterms:W3CDTF">2012-01-13T02:08:57Z</dcterms:modified>
</cp:coreProperties>
</file>